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0" r:id="rId3"/>
    <p:sldId id="256" r:id="rId4"/>
    <p:sldId id="257" r:id="rId5"/>
    <p:sldId id="258" r:id="rId6"/>
    <p:sldId id="259" r:id="rId7"/>
    <p:sldId id="260" r:id="rId8"/>
    <p:sldId id="261" r:id="rId9"/>
    <p:sldId id="262" r:id="rId10"/>
    <p:sldId id="263" r:id="rId11"/>
    <p:sldId id="264" r:id="rId12"/>
    <p:sldId id="268" r:id="rId13"/>
    <p:sldId id="265" r:id="rId14"/>
    <p:sldId id="266"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7F05B0-BE4D-4A1A-8D25-1A010157B9F8}"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528560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F05B0-BE4D-4A1A-8D25-1A010157B9F8}"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3563136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F05B0-BE4D-4A1A-8D25-1A010157B9F8}"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73247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F05B0-BE4D-4A1A-8D25-1A010157B9F8}"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365777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7F05B0-BE4D-4A1A-8D25-1A010157B9F8}"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1777435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7F05B0-BE4D-4A1A-8D25-1A010157B9F8}"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4286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7F05B0-BE4D-4A1A-8D25-1A010157B9F8}" type="datetimeFigureOut">
              <a:rPr lang="en-US" smtClean="0"/>
              <a:t>4/1/2016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3969213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7F05B0-BE4D-4A1A-8D25-1A010157B9F8}" type="datetimeFigureOut">
              <a:rPr lang="en-US" smtClean="0"/>
              <a:t>4/1/2016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3275693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F05B0-BE4D-4A1A-8D25-1A010157B9F8}" type="datetimeFigureOut">
              <a:rPr lang="en-US" smtClean="0"/>
              <a:t>4/1/2016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427614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F05B0-BE4D-4A1A-8D25-1A010157B9F8}"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3192663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F05B0-BE4D-4A1A-8D25-1A010157B9F8}"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BB7FE-F50E-4CA3-B1E3-31CBC7011C51}" type="slidenum">
              <a:rPr lang="en-US" smtClean="0"/>
              <a:t>‹#›</a:t>
            </a:fld>
            <a:endParaRPr lang="en-US"/>
          </a:p>
        </p:txBody>
      </p:sp>
    </p:spTree>
    <p:extLst>
      <p:ext uri="{BB962C8B-B14F-4D97-AF65-F5344CB8AC3E}">
        <p14:creationId xmlns:p14="http://schemas.microsoft.com/office/powerpoint/2010/main" val="2343045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F05B0-BE4D-4A1A-8D25-1A010157B9F8}" type="datetimeFigureOut">
              <a:rPr lang="en-US" smtClean="0"/>
              <a:t>4/1/2016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6BB7FE-F50E-4CA3-B1E3-31CBC7011C51}" type="slidenum">
              <a:rPr lang="en-US" smtClean="0"/>
              <a:t>‹#›</a:t>
            </a:fld>
            <a:endParaRPr lang="en-US"/>
          </a:p>
        </p:txBody>
      </p:sp>
    </p:spTree>
    <p:extLst>
      <p:ext uri="{BB962C8B-B14F-4D97-AF65-F5344CB8AC3E}">
        <p14:creationId xmlns:p14="http://schemas.microsoft.com/office/powerpoint/2010/main" val="3941607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url?sa=i&amp;rct=j&amp;q=&amp;esrc=s&amp;source=images&amp;cd=&amp;ved=0ahUKEwiDr-Xtre3LAhVI6CYKHYW7AqgQjRwIBw&amp;url=http://vwordpress.stmarys-ca.edu/ralcazar/2012/12/02/of-mice-and-men-2/&amp;bvm=bv.118443451,d.eWE&amp;psig=AFQjCNFHg9kCSvLpEqd5ftTOjVXv_q3BKw&amp;ust=1459597281846185"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url?sa=i&amp;rct=j&amp;q=&amp;esrc=s&amp;source=images&amp;cd=&amp;cad=rja&amp;uact=8&amp;ved=0ahUKEwiHrLajiuvLAhXF6SYKHdc9AxYQjRwIBw&amp;url=http://study.com/academy/lesson/characterization-in-of-mice-men.html&amp;bvm=bv.118353311,d.eWE&amp;psig=AFQjCNENEnE-elBrpeiZ6sLyCMWZ2Tp-wQ&amp;ust=1459518874490236"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url?sa=i&amp;rct=j&amp;q=&amp;esrc=s&amp;source=images&amp;cd=&amp;cad=rja&amp;uact=8&amp;ved=0ahUKEwiCwNuYiOvLAhWB4SYKHTWQBqwQjRwIBw&amp;url=http://www.funnyjunk.com/channel/feels/Of%2Bmice%2Band%2Bmen/rozXGeb/&amp;bvm=bv.118353311,d.eWE&amp;psig=AFQjCNGY3-Ak4NWwyO33lgzkUA9_DS73NA&amp;ust=1459518114528148"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rct=j&amp;q=&amp;esrc=s&amp;source=images&amp;cd=&amp;cad=rja&amp;uact=8&amp;ved=0ahUKEwi6sqCBi-vLAhWLNSYKHV0KBmoQjRwIBw&amp;url=http://www.wikihow.com/Play-Solitaire&amp;bvm=bv.118353311,d.eWE&amp;psig=AFQjCNFohNh2WKCjwriHpgg5RRGrSUPVUg&amp;ust=1459519118107886"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google.com/url?sa=i&amp;rct=j&amp;q=&amp;esrc=s&amp;source=images&amp;cd=&amp;ved=0ahUKEwiuncPviOvLAhXHOiYKHdV0BCAQjRwIBw&amp;url=https://www.pinterest.com/claytonsimkins/of-mice-and-men/&amp;bvm=bv.118353311,d.eWE&amp;psig=AFQjCNEH2wjiFJZVoizWHjLNZRai9eTtLA&amp;ust=145951860378357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url?sa=i&amp;rct=j&amp;q=&amp;esrc=s&amp;source=images&amp;cd=&amp;cad=rja&amp;uact=8&amp;ved=0ahUKEwiy4MOyh-vLAhVF8CYKHfRsBfUQjRwIBw&amp;url=https://www.pinterest.com/phoebe0439/of-mice-and-men/&amp;bvm=bv.118353311,d.eWE&amp;psig=AFQjCNGY3-Ak4NWwyO33lgzkUA9_DS73NA&amp;ust=1459518114528148"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url?sa=i&amp;rct=j&amp;q=&amp;esrc=s&amp;source=images&amp;cd=&amp;cad=rja&amp;uact=8&amp;ved=0ahUKEwjCgMasievLAhXIRyYKHV3mBY8QjRwIBw&amp;url=http://www.dailymail.co.uk/news/article-2031739/Emergency-haircut-sheepdog-Floyd-sees-lose-TWO-STONE-matted-hair.html&amp;bvm=bv.118353311,d.eWE&amp;psig=AFQjCNGHqrzSLa0nc6GeyH_nn2MFHtHIEg&amp;ust=145951877088686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7772400" cy="1938992"/>
          </a:xfrm>
          <a:prstGeom prst="rect">
            <a:avLst/>
          </a:prstGeom>
          <a:noFill/>
        </p:spPr>
        <p:txBody>
          <a:bodyPr wrap="square" rtlCol="0">
            <a:spAutoFit/>
          </a:bodyPr>
          <a:lstStyle/>
          <a:p>
            <a:r>
              <a:rPr lang="en-US" sz="4000" dirty="0" smtClean="0"/>
              <a:t>Final Setting</a:t>
            </a:r>
          </a:p>
          <a:p>
            <a:endParaRPr lang="en-US" sz="4000" dirty="0"/>
          </a:p>
          <a:p>
            <a:endParaRPr lang="en-US" sz="4000" dirty="0"/>
          </a:p>
        </p:txBody>
      </p:sp>
      <p:pic>
        <p:nvPicPr>
          <p:cNvPr id="3" name="irc_mi" descr="http://gardenblog.winterthur.org/wp-content/uploads/2012/07/udp-1.jp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7045" y="1555750"/>
            <a:ext cx="5629910" cy="3746500"/>
          </a:xfrm>
          <a:prstGeom prst="rect">
            <a:avLst/>
          </a:prstGeom>
          <a:noFill/>
          <a:ln>
            <a:noFill/>
          </a:ln>
        </p:spPr>
      </p:pic>
    </p:spTree>
    <p:extLst>
      <p:ext uri="{BB962C8B-B14F-4D97-AF65-F5344CB8AC3E}">
        <p14:creationId xmlns:p14="http://schemas.microsoft.com/office/powerpoint/2010/main" val="312492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563157"/>
            <a:ext cx="7772400" cy="3416320"/>
          </a:xfrm>
          <a:prstGeom prst="rect">
            <a:avLst/>
          </a:prstGeom>
          <a:noFill/>
        </p:spPr>
        <p:txBody>
          <a:bodyPr wrap="square" rtlCol="0">
            <a:spAutoFit/>
          </a:bodyPr>
          <a:lstStyle/>
          <a:p>
            <a:endParaRPr lang="en-US" dirty="0" smtClean="0"/>
          </a:p>
          <a:p>
            <a:r>
              <a:rPr lang="en-US" sz="6000" dirty="0" smtClean="0"/>
              <a:t>Curley's Wife</a:t>
            </a:r>
          </a:p>
          <a:p>
            <a:endParaRPr lang="en-US" sz="6000" dirty="0"/>
          </a:p>
          <a:p>
            <a:endParaRPr lang="en-US" sz="6000" dirty="0" smtClean="0"/>
          </a:p>
          <a:p>
            <a:endParaRPr lang="en-US" dirty="0"/>
          </a:p>
        </p:txBody>
      </p:sp>
      <p:pic>
        <p:nvPicPr>
          <p:cNvPr id="3" name="irc_mi" descr="http://study.com/cimages/multimages/16/curleys_wife.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429192" y="2023427"/>
            <a:ext cx="4285615" cy="2811145"/>
          </a:xfrm>
          <a:prstGeom prst="rect">
            <a:avLst/>
          </a:prstGeom>
          <a:noFill/>
          <a:ln>
            <a:noFill/>
          </a:ln>
        </p:spPr>
      </p:pic>
    </p:spTree>
    <p:extLst>
      <p:ext uri="{BB962C8B-B14F-4D97-AF65-F5344CB8AC3E}">
        <p14:creationId xmlns:p14="http://schemas.microsoft.com/office/powerpoint/2010/main" val="3344959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09600"/>
            <a:ext cx="7620000" cy="2677656"/>
          </a:xfrm>
          <a:prstGeom prst="rect">
            <a:avLst/>
          </a:prstGeom>
          <a:noFill/>
        </p:spPr>
        <p:txBody>
          <a:bodyPr wrap="square" rtlCol="0">
            <a:spAutoFit/>
          </a:bodyPr>
          <a:lstStyle/>
          <a:p>
            <a:r>
              <a:rPr lang="en-US" sz="2800" dirty="0" smtClean="0"/>
              <a:t>Curley's wife is symbolic of Eve - the female character who, in the Biblical story, brings sin and death to the world. She is also symbolic of women everywhere who are repressed by male-centered societies and are always forced out by those who always see men as 'better' than women.</a:t>
            </a:r>
            <a:endParaRPr lang="en-US" sz="2800" dirty="0"/>
          </a:p>
        </p:txBody>
      </p:sp>
    </p:spTree>
    <p:extLst>
      <p:ext uri="{BB962C8B-B14F-4D97-AF65-F5344CB8AC3E}">
        <p14:creationId xmlns:p14="http://schemas.microsoft.com/office/powerpoint/2010/main" val="3924627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457200"/>
            <a:ext cx="7924800" cy="2092881"/>
          </a:xfrm>
          <a:prstGeom prst="rect">
            <a:avLst/>
          </a:prstGeom>
          <a:noFill/>
        </p:spPr>
        <p:txBody>
          <a:bodyPr wrap="square" rtlCol="0">
            <a:spAutoFit/>
          </a:bodyPr>
          <a:lstStyle/>
          <a:p>
            <a:r>
              <a:rPr lang="en-US" sz="4000" dirty="0" smtClean="0"/>
              <a:t>Lennie’s Death</a:t>
            </a:r>
          </a:p>
          <a:p>
            <a:endParaRPr lang="en-US" dirty="0"/>
          </a:p>
          <a:p>
            <a:endParaRPr lang="en-US" dirty="0" smtClean="0"/>
          </a:p>
          <a:p>
            <a:endParaRPr lang="en-US" dirty="0" smtClean="0"/>
          </a:p>
          <a:p>
            <a:endParaRPr lang="en-US" dirty="0"/>
          </a:p>
          <a:p>
            <a:endParaRPr lang="en-US" dirty="0"/>
          </a:p>
        </p:txBody>
      </p:sp>
      <p:pic>
        <p:nvPicPr>
          <p:cNvPr id="3" name="irc_mi" descr="http://static.fjcdn.com/pictures/Of+mice+and+men+why+george+why_308a15_3778287.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101340" y="1555750"/>
            <a:ext cx="2941320" cy="3746500"/>
          </a:xfrm>
          <a:prstGeom prst="rect">
            <a:avLst/>
          </a:prstGeom>
          <a:noFill/>
          <a:ln>
            <a:noFill/>
          </a:ln>
        </p:spPr>
      </p:pic>
    </p:spTree>
    <p:extLst>
      <p:ext uri="{BB962C8B-B14F-4D97-AF65-F5344CB8AC3E}">
        <p14:creationId xmlns:p14="http://schemas.microsoft.com/office/powerpoint/2010/main" val="3420193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762000"/>
            <a:ext cx="7620000" cy="5632311"/>
          </a:xfrm>
          <a:prstGeom prst="rect">
            <a:avLst/>
          </a:prstGeom>
          <a:noFill/>
        </p:spPr>
        <p:txBody>
          <a:bodyPr wrap="square" rtlCol="0">
            <a:spAutoFit/>
          </a:bodyPr>
          <a:lstStyle/>
          <a:p>
            <a:r>
              <a:rPr lang="en-US" dirty="0" smtClean="0"/>
              <a:t>Lennie's Death</a:t>
            </a:r>
          </a:p>
          <a:p>
            <a:r>
              <a:rPr lang="en-US" dirty="0" smtClean="0"/>
              <a:t>Can represent a number of things</a:t>
            </a:r>
            <a:r>
              <a:rPr lang="en-US" dirty="0" smtClean="0"/>
              <a:t>:</a:t>
            </a:r>
          </a:p>
          <a:p>
            <a:endParaRPr lang="en-US" dirty="0" smtClean="0"/>
          </a:p>
          <a:p>
            <a:pPr marL="342900" indent="-342900">
              <a:buAutoNum type="arabicPeriod"/>
            </a:pPr>
            <a:r>
              <a:rPr lang="en-US" dirty="0" smtClean="0"/>
              <a:t>George's release into "freedom".</a:t>
            </a:r>
          </a:p>
          <a:p>
            <a:pPr marL="342900" indent="-342900">
              <a:buAutoNum type="arabicPeriod"/>
            </a:pPr>
            <a:endParaRPr lang="en-US" dirty="0" smtClean="0"/>
          </a:p>
          <a:p>
            <a:r>
              <a:rPr lang="en-US" dirty="0" smtClean="0"/>
              <a:t>2. Responsibility and power that George has over Lennie.</a:t>
            </a:r>
          </a:p>
          <a:p>
            <a:endParaRPr lang="en-US" dirty="0" smtClean="0"/>
          </a:p>
          <a:p>
            <a:r>
              <a:rPr lang="en-US" dirty="0" smtClean="0"/>
              <a:t>3. The death of George and Lennie's dream, and the realization that this could never turn into a reality.</a:t>
            </a:r>
          </a:p>
          <a:p>
            <a:endParaRPr lang="en-US" dirty="0" smtClean="0"/>
          </a:p>
          <a:p>
            <a:r>
              <a:rPr lang="en-US" dirty="0"/>
              <a:t>4</a:t>
            </a:r>
            <a:r>
              <a:rPr lang="en-US" dirty="0" smtClean="0"/>
              <a:t>. The bullet itself symbolizes the harshness of society in which Lennie lives, and the lack of general understanding that people of those times had. George had no choice but to murder Lennie (lesser of two evils) and save him from an even more brutal death at the hands of Curley and his men.</a:t>
            </a:r>
          </a:p>
          <a:p>
            <a:endParaRPr lang="en-US" dirty="0" smtClean="0"/>
          </a:p>
          <a:p>
            <a:r>
              <a:rPr lang="en-US" dirty="0"/>
              <a:t>5</a:t>
            </a:r>
            <a:r>
              <a:rPr lang="en-US" dirty="0" smtClean="0"/>
              <a:t>. The gunshot could also represent George's love for Lennie as he does not want Lennie to die; however he feels he should be the only person who is allowed to harm Lennie as he is the only person who truly understands him.</a:t>
            </a:r>
          </a:p>
          <a:p>
            <a:endParaRPr lang="en-US" dirty="0" smtClean="0"/>
          </a:p>
          <a:p>
            <a:endParaRPr lang="en-US" dirty="0"/>
          </a:p>
        </p:txBody>
      </p:sp>
    </p:spTree>
    <p:extLst>
      <p:ext uri="{BB962C8B-B14F-4D97-AF65-F5344CB8AC3E}">
        <p14:creationId xmlns:p14="http://schemas.microsoft.com/office/powerpoint/2010/main" val="22678893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0491" y="558739"/>
            <a:ext cx="7696200" cy="2308324"/>
          </a:xfrm>
          <a:prstGeom prst="rect">
            <a:avLst/>
          </a:prstGeom>
          <a:noFill/>
        </p:spPr>
        <p:txBody>
          <a:bodyPr wrap="square" rtlCol="0">
            <a:spAutoFit/>
          </a:bodyPr>
          <a:lstStyle/>
          <a:p>
            <a:r>
              <a:rPr lang="en-US" sz="4800" dirty="0" smtClean="0"/>
              <a:t>Solitaire hand</a:t>
            </a:r>
          </a:p>
          <a:p>
            <a:endParaRPr lang="en-US" sz="4800" dirty="0"/>
          </a:p>
          <a:p>
            <a:endParaRPr lang="en-US" sz="4800" dirty="0"/>
          </a:p>
        </p:txBody>
      </p:sp>
      <p:pic>
        <p:nvPicPr>
          <p:cNvPr id="3" name="irc_mi" descr="http://pad2.whstatic.com/images/thumb/e/eb/Play-Solitaire-Step-3-preview.jpg/550px-Play-Solitaire-Step-3-preview.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951672" y="1958340"/>
            <a:ext cx="5240655" cy="2941320"/>
          </a:xfrm>
          <a:prstGeom prst="rect">
            <a:avLst/>
          </a:prstGeom>
          <a:noFill/>
          <a:ln>
            <a:noFill/>
          </a:ln>
        </p:spPr>
      </p:pic>
    </p:spTree>
    <p:extLst>
      <p:ext uri="{BB962C8B-B14F-4D97-AF65-F5344CB8AC3E}">
        <p14:creationId xmlns:p14="http://schemas.microsoft.com/office/powerpoint/2010/main" val="4045838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400"/>
            <a:ext cx="7924800" cy="3539430"/>
          </a:xfrm>
          <a:prstGeom prst="rect">
            <a:avLst/>
          </a:prstGeom>
          <a:noFill/>
        </p:spPr>
        <p:txBody>
          <a:bodyPr wrap="square" rtlCol="0">
            <a:spAutoFit/>
          </a:bodyPr>
          <a:lstStyle/>
          <a:p>
            <a:r>
              <a:rPr lang="en-US" sz="3200" dirty="0" smtClean="0"/>
              <a:t>George's desire to be "solitaire," to be no longer burdened with Lennie's company, and his constant playing of the game foreshadows his eventual decision to become a solitary man. John Steinbeck shows in </a:t>
            </a:r>
            <a:r>
              <a:rPr lang="en-US" sz="3200" u="sng" dirty="0" smtClean="0"/>
              <a:t>Of Mice and Men</a:t>
            </a:r>
            <a:r>
              <a:rPr lang="en-US" sz="3200" dirty="0" smtClean="0"/>
              <a:t>, that all human beings are </a:t>
            </a:r>
            <a:r>
              <a:rPr lang="en-US" sz="3200" dirty="0" smtClean="0"/>
              <a:t>essentially alone </a:t>
            </a:r>
            <a:endParaRPr lang="en-US" sz="3200" dirty="0"/>
          </a:p>
        </p:txBody>
      </p:sp>
    </p:spTree>
    <p:extLst>
      <p:ext uri="{BB962C8B-B14F-4D97-AF65-F5344CB8AC3E}">
        <p14:creationId xmlns:p14="http://schemas.microsoft.com/office/powerpoint/2010/main" val="3422193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7467600" cy="5262979"/>
          </a:xfrm>
          <a:prstGeom prst="rect">
            <a:avLst/>
          </a:prstGeom>
          <a:noFill/>
        </p:spPr>
        <p:txBody>
          <a:bodyPr wrap="square" rtlCol="0">
            <a:spAutoFit/>
          </a:bodyPr>
          <a:lstStyle/>
          <a:p>
            <a:r>
              <a:rPr lang="en-US" sz="2400" dirty="0"/>
              <a:t>The images of the valley and mountains, the climbing sun, and the shaded pool suggest a natural paradise, like the Garden of Eden. This paradise, however, is lost. The snake sliding through the water recalls the conclusion of the story of Eden, in which the forces of evil appeared as a snake and caused humanity’s fall from grace. Steinbeck is a master at symbolism, and here he skillfully employs both the snake and heron to emphasize the predatory nature of the world and to foreshadow Lennie’s imminent death. The snake that glides through the waters without harm at the beginning of the story is now unsuspectingly snatched from the world of the living. Soon, Lennie’s life will be taken from him, and he will be just as unsuspecting as the snake when the final blow is delivered.</a:t>
            </a:r>
          </a:p>
        </p:txBody>
      </p:sp>
    </p:spTree>
    <p:extLst>
      <p:ext uri="{BB962C8B-B14F-4D97-AF65-F5344CB8AC3E}">
        <p14:creationId xmlns:p14="http://schemas.microsoft.com/office/powerpoint/2010/main" val="1610069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863539"/>
            <a:ext cx="7620000" cy="3046988"/>
          </a:xfrm>
          <a:prstGeom prst="rect">
            <a:avLst/>
          </a:prstGeom>
          <a:noFill/>
        </p:spPr>
        <p:txBody>
          <a:bodyPr wrap="square" rtlCol="0">
            <a:spAutoFit/>
          </a:bodyPr>
          <a:lstStyle/>
          <a:p>
            <a:r>
              <a:rPr lang="en-US" sz="4800" b="1" dirty="0" smtClean="0"/>
              <a:t>George and Lennie's Farm</a:t>
            </a:r>
          </a:p>
          <a:p>
            <a:endParaRPr lang="en-US" sz="4800" b="1" dirty="0"/>
          </a:p>
          <a:p>
            <a:r>
              <a:rPr lang="en-US" sz="4800" b="1" dirty="0" smtClean="0"/>
              <a:t> </a:t>
            </a:r>
            <a:endParaRPr lang="en-US" sz="4800" dirty="0"/>
          </a:p>
          <a:p>
            <a:endParaRPr lang="en-US" sz="4800" dirty="0"/>
          </a:p>
        </p:txBody>
      </p:sp>
      <p:pic>
        <p:nvPicPr>
          <p:cNvPr id="3" name="irc_mi" descr="https://s-media-cache-ak0.pinimg.com/236x/46/c0/62/46c0627be83a7e09bc1060bd7491f250.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057400"/>
            <a:ext cx="5562600" cy="3886200"/>
          </a:xfrm>
          <a:prstGeom prst="rect">
            <a:avLst/>
          </a:prstGeom>
          <a:noFill/>
          <a:ln>
            <a:noFill/>
          </a:ln>
        </p:spPr>
      </p:pic>
    </p:spTree>
    <p:extLst>
      <p:ext uri="{BB962C8B-B14F-4D97-AF65-F5344CB8AC3E}">
        <p14:creationId xmlns:p14="http://schemas.microsoft.com/office/powerpoint/2010/main" val="3149705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7696200" cy="1200329"/>
          </a:xfrm>
          <a:prstGeom prst="rect">
            <a:avLst/>
          </a:prstGeom>
          <a:noFill/>
        </p:spPr>
        <p:txBody>
          <a:bodyPr wrap="square" rtlCol="0">
            <a:spAutoFit/>
          </a:bodyPr>
          <a:lstStyle/>
          <a:p>
            <a:r>
              <a:rPr lang="en-US" sz="3600" dirty="0" smtClean="0"/>
              <a:t>The farm George and Lennie hope to own is a symbol of the American Dream.</a:t>
            </a:r>
            <a:endParaRPr lang="en-US" sz="3600" dirty="0"/>
          </a:p>
        </p:txBody>
      </p:sp>
    </p:spTree>
    <p:extLst>
      <p:ext uri="{BB962C8B-B14F-4D97-AF65-F5344CB8AC3E}">
        <p14:creationId xmlns:p14="http://schemas.microsoft.com/office/powerpoint/2010/main" val="3337199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685800"/>
            <a:ext cx="7620000" cy="2862322"/>
          </a:xfrm>
          <a:prstGeom prst="rect">
            <a:avLst/>
          </a:prstGeom>
          <a:noFill/>
        </p:spPr>
        <p:txBody>
          <a:bodyPr wrap="square" rtlCol="0">
            <a:spAutoFit/>
          </a:bodyPr>
          <a:lstStyle/>
          <a:p>
            <a:r>
              <a:rPr lang="en-US" sz="7200" b="1" dirty="0" smtClean="0"/>
              <a:t>Rabbits</a:t>
            </a:r>
          </a:p>
          <a:p>
            <a:endParaRPr lang="en-US" sz="7200" b="1" dirty="0"/>
          </a:p>
          <a:p>
            <a:r>
              <a:rPr lang="en-US" b="1" dirty="0" smtClean="0"/>
              <a:t> </a:t>
            </a:r>
            <a:endParaRPr lang="en-US" dirty="0"/>
          </a:p>
          <a:p>
            <a:endParaRPr lang="en-US" dirty="0"/>
          </a:p>
        </p:txBody>
      </p:sp>
      <p:pic>
        <p:nvPicPr>
          <p:cNvPr id="3" name="irc_mi" descr="https://s-media-cache-ak0.pinimg.com/600x315/45/fc/bf/45fcbf13da9163e64b089183eb7ecdb7.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716087" y="1927860"/>
            <a:ext cx="5711825" cy="3002280"/>
          </a:xfrm>
          <a:prstGeom prst="rect">
            <a:avLst/>
          </a:prstGeom>
          <a:noFill/>
          <a:ln>
            <a:noFill/>
          </a:ln>
        </p:spPr>
      </p:pic>
    </p:spTree>
    <p:extLst>
      <p:ext uri="{BB962C8B-B14F-4D97-AF65-F5344CB8AC3E}">
        <p14:creationId xmlns:p14="http://schemas.microsoft.com/office/powerpoint/2010/main" val="36468742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14157"/>
            <a:ext cx="7696200" cy="3046988"/>
          </a:xfrm>
          <a:prstGeom prst="rect">
            <a:avLst/>
          </a:prstGeom>
          <a:noFill/>
        </p:spPr>
        <p:txBody>
          <a:bodyPr wrap="square" rtlCol="0">
            <a:spAutoFit/>
          </a:bodyPr>
          <a:lstStyle/>
          <a:p>
            <a:r>
              <a:rPr lang="en-US" sz="3200" dirty="0"/>
              <a:t>E</a:t>
            </a:r>
            <a:r>
              <a:rPr lang="en-US" sz="3200" dirty="0" smtClean="0"/>
              <a:t>stablishes Lennie's complete innocence. But Lennie loves the rabbits because of their soft fur, and his love of touching soft things leads to his doom. The rabbits, then, symbolize not only innocence, but also the downfall of innocence in a harsh world. </a:t>
            </a:r>
            <a:endParaRPr lang="en-US" sz="3200" dirty="0"/>
          </a:p>
        </p:txBody>
      </p:sp>
    </p:spTree>
    <p:extLst>
      <p:ext uri="{BB962C8B-B14F-4D97-AF65-F5344CB8AC3E}">
        <p14:creationId xmlns:p14="http://schemas.microsoft.com/office/powerpoint/2010/main" val="2381155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838200"/>
            <a:ext cx="2526654" cy="1754326"/>
          </a:xfrm>
          <a:prstGeom prst="rect">
            <a:avLst/>
          </a:prstGeom>
          <a:noFill/>
        </p:spPr>
        <p:txBody>
          <a:bodyPr wrap="none" rtlCol="0">
            <a:spAutoFit/>
          </a:bodyPr>
          <a:lstStyle/>
          <a:p>
            <a:r>
              <a:rPr lang="en-US" sz="3600" b="1" dirty="0" smtClean="0"/>
              <a:t>Candy's Dog</a:t>
            </a:r>
          </a:p>
          <a:p>
            <a:endParaRPr lang="en-US" sz="3600" b="1" dirty="0"/>
          </a:p>
          <a:p>
            <a:endParaRPr lang="en-US" sz="3600" dirty="0"/>
          </a:p>
        </p:txBody>
      </p:sp>
      <p:pic>
        <p:nvPicPr>
          <p:cNvPr id="3" name="irc_mi" descr="http://i.dailymail.co.uk/i/pix/2011/08/30/article-2031739-0DA1BB8B00000578-901_634x447.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920875" y="1555750"/>
            <a:ext cx="5302250" cy="3746500"/>
          </a:xfrm>
          <a:prstGeom prst="rect">
            <a:avLst/>
          </a:prstGeom>
          <a:noFill/>
          <a:ln>
            <a:noFill/>
          </a:ln>
        </p:spPr>
      </p:pic>
    </p:spTree>
    <p:extLst>
      <p:ext uri="{BB962C8B-B14F-4D97-AF65-F5344CB8AC3E}">
        <p14:creationId xmlns:p14="http://schemas.microsoft.com/office/powerpoint/2010/main" val="2858833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762000"/>
            <a:ext cx="7543800" cy="3539430"/>
          </a:xfrm>
          <a:prstGeom prst="rect">
            <a:avLst/>
          </a:prstGeom>
          <a:noFill/>
        </p:spPr>
        <p:txBody>
          <a:bodyPr wrap="square" rtlCol="0">
            <a:spAutoFit/>
          </a:bodyPr>
          <a:lstStyle/>
          <a:p>
            <a:r>
              <a:rPr lang="en-US" sz="3200" dirty="0" smtClean="0"/>
              <a:t>Carlson's killing of the dog makes it clear that during the Depression only the strong survive. The way in which Carlson kills the dog—with a gunshot to the back of the head—foreshadows Lennie's death and likens Lennie to Candy's dog: they're both powerless, innocent, and doomed. </a:t>
            </a:r>
            <a:endParaRPr lang="en-US" sz="3200" dirty="0"/>
          </a:p>
        </p:txBody>
      </p:sp>
    </p:spTree>
    <p:extLst>
      <p:ext uri="{BB962C8B-B14F-4D97-AF65-F5344CB8AC3E}">
        <p14:creationId xmlns:p14="http://schemas.microsoft.com/office/powerpoint/2010/main" val="2332406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85800"/>
            <a:ext cx="7315200" cy="5693866"/>
          </a:xfrm>
          <a:prstGeom prst="rect">
            <a:avLst/>
          </a:prstGeom>
          <a:noFill/>
        </p:spPr>
        <p:txBody>
          <a:bodyPr wrap="square" rtlCol="0">
            <a:spAutoFit/>
          </a:bodyPr>
          <a:lstStyle/>
          <a:p>
            <a:r>
              <a:rPr lang="en-US" sz="2800" dirty="0" smtClean="0"/>
              <a:t>The symbolism here is clear: Carlson's insistence that the dog must die because it no longer has any value other than sentimental illustrates a law of the farm, and of the book, that any creature that is more trouble than it's worth, whether through mental or physical weakness, cannot be allowed to survive. Candy fears this </a:t>
            </a:r>
            <a:r>
              <a:rPr lang="en-US" sz="2800" dirty="0" smtClean="0"/>
              <a:t>foreshadowing </a:t>
            </a:r>
            <a:r>
              <a:rPr lang="en-US" sz="2800" dirty="0" smtClean="0"/>
              <a:t>the day when he, too, will be deemed useless; it also foreshadows Lennie's death at the hands of George later in the novel. Lennie, much like Candy's dog, is too weak (not physically, but mentally) to live in this world. Ranch life is cruel. </a:t>
            </a:r>
            <a:endParaRPr lang="en-US" sz="2800" dirty="0"/>
          </a:p>
        </p:txBody>
      </p:sp>
    </p:spTree>
    <p:extLst>
      <p:ext uri="{BB962C8B-B14F-4D97-AF65-F5344CB8AC3E}">
        <p14:creationId xmlns:p14="http://schemas.microsoft.com/office/powerpoint/2010/main" val="2241375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661</Words>
  <Application>Microsoft Office PowerPoint</Application>
  <PresentationFormat>On-screen Show (4:3)</PresentationFormat>
  <Paragraphs>35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test</dc:creator>
  <cp:lastModifiedBy>test</cp:lastModifiedBy>
  <cp:revision>14</cp:revision>
  <dcterms:created xsi:type="dcterms:W3CDTF">2016-03-29T17:31:07Z</dcterms:created>
  <dcterms:modified xsi:type="dcterms:W3CDTF">2016-04-01T11:48:38Z</dcterms:modified>
</cp:coreProperties>
</file>